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7" r:id="rId4"/>
    <p:sldId id="269" r:id="rId5"/>
    <p:sldId id="268" r:id="rId6"/>
    <p:sldId id="261" r:id="rId7"/>
    <p:sldId id="284" r:id="rId8"/>
    <p:sldId id="262" r:id="rId9"/>
    <p:sldId id="285" r:id="rId10"/>
    <p:sldId id="272" r:id="rId11"/>
    <p:sldId id="281" r:id="rId12"/>
    <p:sldId id="282" r:id="rId13"/>
    <p:sldId id="283" r:id="rId14"/>
    <p:sldId id="263" r:id="rId15"/>
    <p:sldId id="275" r:id="rId16"/>
    <p:sldId id="278" r:id="rId17"/>
    <p:sldId id="276" r:id="rId18"/>
    <p:sldId id="274" r:id="rId19"/>
    <p:sldId id="277" r:id="rId20"/>
    <p:sldId id="264" r:id="rId21"/>
    <p:sldId id="265" r:id="rId22"/>
    <p:sldId id="279" r:id="rId23"/>
    <p:sldId id="303" r:id="rId24"/>
    <p:sldId id="304" r:id="rId25"/>
    <p:sldId id="273" r:id="rId26"/>
    <p:sldId id="26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pos="29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F1D"/>
    <a:srgbClr val="03260C"/>
    <a:srgbClr val="404040"/>
    <a:srgbClr val="A69576"/>
    <a:srgbClr val="F29B30"/>
    <a:srgbClr val="BF7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4581" autoAdjust="0"/>
  </p:normalViewPr>
  <p:slideViewPr>
    <p:cSldViewPr snapToGrid="0">
      <p:cViewPr varScale="1">
        <p:scale>
          <a:sx n="102" d="100"/>
          <a:sy n="102" d="100"/>
        </p:scale>
        <p:origin x="126" y="156"/>
      </p:cViewPr>
      <p:guideLst>
        <p:guide orient="horz" pos="2160"/>
        <p:guide pos="234"/>
        <p:guide orient="horz" pos="3861"/>
        <p:guide pos="7423"/>
        <p:guide orient="horz" pos="935"/>
        <p:guide pos="29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8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40064A-66FD-F0BF-7964-18B3437E8D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42E4DB-7A91-B5C4-1870-465298D64B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1F68-E520-4CEC-A8FC-2871C2C508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9658B-7391-3DEF-0EC2-B946843339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74C920-94A9-7BB3-FC88-3E1AD13B5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4B452-1522-48C0-86EF-9F6B29CB3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0242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CF327-9A50-4BCC-8815-1BCCDE643627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B0ED-4B71-47B4-A890-B5D5348B6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55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30D3D2-B47C-D204-8462-596DD0DDECB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8254" y="6230984"/>
            <a:ext cx="10735492" cy="0"/>
          </a:xfrm>
          <a:prstGeom prst="line">
            <a:avLst/>
          </a:prstGeom>
          <a:ln w="28575">
            <a:solidFill>
              <a:srgbClr val="F2C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7350EE-A636-732C-0B82-CEE5B392CF9D}"/>
              </a:ext>
            </a:extLst>
          </p:cNvPr>
          <p:cNvSpPr txBox="1"/>
          <p:nvPr userDrawn="1"/>
        </p:nvSpPr>
        <p:spPr>
          <a:xfrm>
            <a:off x="8005262" y="5707764"/>
            <a:ext cx="340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bg1"/>
                </a:solidFill>
              </a:rPr>
              <a:t>이승제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</a:rPr>
              <a:t>윤여원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</a:rPr>
              <a:t>황준연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37" y="4367234"/>
            <a:ext cx="865097" cy="865097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68EA246-EF54-4122-0F6C-797BC3ABC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549" y="4442505"/>
            <a:ext cx="4160631" cy="714557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0B704-A3E6-CB70-EB28-D8BED4A23CFB}"/>
              </a:ext>
            </a:extLst>
          </p:cNvPr>
          <p:cNvSpPr txBox="1"/>
          <p:nvPr userDrawn="1"/>
        </p:nvSpPr>
        <p:spPr>
          <a:xfrm>
            <a:off x="728254" y="442349"/>
            <a:ext cx="14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DLTHON_CV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3" y="960114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92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069" userDrawn="1">
          <p15:clr>
            <a:srgbClr val="FBAE40"/>
          </p15:clr>
        </p15:guide>
        <p15:guide id="3" pos="7355" userDrawn="1">
          <p15:clr>
            <a:srgbClr val="FBAE40"/>
          </p15:clr>
        </p15:guide>
        <p15:guide id="4" pos="325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483C71E-7361-4F37-1B33-63C3ABBD82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5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7587-7E4F-1D25-2057-DA9EACB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5899"/>
            <a:ext cx="6134100" cy="593727"/>
          </a:xfrm>
        </p:spPr>
        <p:txBody>
          <a:bodyPr>
            <a:normAutofit/>
          </a:bodyPr>
          <a:lstStyle>
            <a:lvl1pPr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CD5F23-DEAC-7B35-5A52-E5276ED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516"/>
            <a:ext cx="2743200" cy="365125"/>
          </a:xfrm>
        </p:spPr>
        <p:txBody>
          <a:bodyPr/>
          <a:lstStyle>
            <a:lvl1pPr algn="ctr">
              <a:defRPr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C70148C9-4A84-41B3-9E3C-28FAA0E537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42D3FDB-47EF-B73F-8AE8-6EFAFDA8DFD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25513"/>
            <a:ext cx="12192000" cy="2104"/>
          </a:xfrm>
          <a:prstGeom prst="line">
            <a:avLst/>
          </a:prstGeom>
          <a:ln w="28575">
            <a:solidFill>
              <a:srgbClr val="40404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88C41CE3-D267-0BCE-0B48-C9A4A9112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18700" y="326161"/>
            <a:ext cx="199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2" y="1653858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65" y="549275"/>
            <a:ext cx="865097" cy="865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7464BB-9710-415C-CCFB-CC56F7C50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0" y="695437"/>
            <a:ext cx="865097" cy="865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E99BD-4B40-6A31-CFE6-059B32245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3" y="4771593"/>
            <a:ext cx="865097" cy="865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F486C-4A81-3890-772E-0247FEA35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15" y="5204140"/>
            <a:ext cx="865097" cy="865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93F12B-2691-B1B5-A483-A5F275CA12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4" y="2544852"/>
            <a:ext cx="865097" cy="865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CAE3A-8812-B381-6EA8-420C4FDAB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4" y="2112304"/>
            <a:ext cx="865097" cy="865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ADF561-BF46-147A-337C-3BD326B8AA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87" y="5204141"/>
            <a:ext cx="865097" cy="8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5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69">
          <p15:clr>
            <a:srgbClr val="FBAE40"/>
          </p15:clr>
        </p15:guide>
        <p15:guide id="3" pos="7355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80F0A9-3B7C-77B7-01DF-78BB1B93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47DA1-849D-CEAC-C4E3-A751D510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97C8E-0DD6-547C-19C2-B684448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6B736-3BCD-973E-7BF1-B71A202FB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SmileMaker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CE57C-2DA0-5D7E-2677-47102309F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8C9-4A84-41B3-9E3C-28FAA0E53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ake.tistory.com/41" TargetMode="External"/><Relationship Id="rId3" Type="http://schemas.openxmlformats.org/officeDocument/2006/relationships/hyperlink" Target="https://github.com/jacobgil/pytorch-grad-cam/blob/master/tutorials/Class%20Activation%20Maps%20for%20Semantic%20Segmentation.ipynb" TargetMode="External"/><Relationship Id="rId7" Type="http://schemas.openxmlformats.org/officeDocument/2006/relationships/hyperlink" Target="https://keras.io/examples/vision/grad_cam/" TargetMode="External"/><Relationship Id="rId2" Type="http://schemas.openxmlformats.org/officeDocument/2006/relationships/hyperlink" Target="https://www.tensorflow.org/guide/autodiff?hl=k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tutorials/images/segmentation?hl=ko" TargetMode="External"/><Relationship Id="rId5" Type="http://schemas.openxmlformats.org/officeDocument/2006/relationships/hyperlink" Target="https://www.kaggle.com/code/oluwatobiojekanmi/carla-image-semantic-segmentation-with-deeplabv3" TargetMode="External"/><Relationship Id="rId10" Type="http://schemas.openxmlformats.org/officeDocument/2006/relationships/hyperlink" Target="https://paperswithcode.com/sota/semantic-segmentation-on-pascal-voc-2012-val" TargetMode="External"/><Relationship Id="rId4" Type="http://schemas.openxmlformats.org/officeDocument/2006/relationships/hyperlink" Target="https://github.com/wandb/wandb" TargetMode="External"/><Relationship Id="rId9" Type="http://schemas.openxmlformats.org/officeDocument/2006/relationships/hyperlink" Target="http://host.robots.ox.ac.uk/pascal/VOC/voc2012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1DA57-F64E-C385-36EF-7770B002F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181" y="1442714"/>
            <a:ext cx="6895365" cy="2647088"/>
          </a:xfrm>
        </p:spPr>
        <p:txBody>
          <a:bodyPr/>
          <a:lstStyle/>
          <a:p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</a:rPr>
              <a:t>Pascal-VOC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</a:br>
            <a:r>
              <a:rPr lang="en-US" altLang="ko-KR" b="0" i="0" dirty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  <a:t>Segmentation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ffectLst/>
              <a:latin typeface="YADK36TagGY 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4E131-26D3-EBE3-1D30-443157F4D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Smile Maker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02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F00BEE-E8C5-D89B-4D5F-756AAAF450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3E218-D940-FDB0-0FDE-74E5F938FDD0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Mask</a:t>
            </a:r>
            <a:r>
              <a:rPr lang="ko-KR" altLang="en-US" dirty="0"/>
              <a:t> 이미지에 </a:t>
            </a:r>
            <a:r>
              <a:rPr lang="en-US" altLang="ko-KR" dirty="0"/>
              <a:t>Class </a:t>
            </a:r>
            <a:r>
              <a:rPr lang="ko-KR" altLang="en-US" dirty="0"/>
              <a:t>색상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FB3AB-5A8B-8D76-068B-B4AEBD756A82}"/>
              </a:ext>
            </a:extLst>
          </p:cNvPr>
          <p:cNvSpPr txBox="1"/>
          <p:nvPr/>
        </p:nvSpPr>
        <p:spPr>
          <a:xfrm>
            <a:off x="6096000" y="3105834"/>
            <a:ext cx="533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복원 마스크는 마스크 처리 된 곳에 원래 클래스의 색을 입힌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43C4F0-A557-7989-F30E-C0AF3B87DB47}"/>
              </a:ext>
            </a:extLst>
          </p:cNvPr>
          <p:cNvSpPr/>
          <p:nvPr/>
        </p:nvSpPr>
        <p:spPr>
          <a:xfrm>
            <a:off x="5686768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0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62FF1-F7DE-862E-BB65-D1C23E2502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98045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A84CC8-FE66-D030-7451-02E58D11DB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045"/>
            <a:ext cx="4680000" cy="4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847B-BBB1-733B-D7A1-CFF273192415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01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85A589-F790-C26A-1CA2-7EDCF7A1AC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42F077-B9B5-3088-7DB3-5AF4453EA6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AF8B1-B142-8496-3A05-0A5EB69D853B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855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E1CBC0F-40C9-4940-55E0-20D728DB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FA794-D466-06A0-0206-79C21955E7F7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58B13E-5008-E68A-9491-37E3B823D4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8044"/>
            <a:ext cx="4680000" cy="46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7D3E55-DA05-6D68-8CB0-1AE725E64A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98044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D3673F-49CD-CC56-291F-BB2949F08B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3F677D-CEF8-3762-5146-FFDB8EC341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E45D2B-0DB3-9FF4-5828-8184B4659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43523-132C-E0BC-9E49-EC1D09DEA0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FD98B6-E849-F241-F267-9F75E1462D9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9F651-0D2E-BBD5-B76D-C99BCB2FD9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D6DF3-42F3-4D9F-1218-C65AB61C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6807"/>
            <a:ext cx="4680000" cy="4697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7DCD2-274C-8E70-EE53-A15CB1ABA9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1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FC9218-CCEB-4A54-DF2D-C5D8E1DD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562456" cy="4642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E2CBDF-2C6F-D079-9323-575831E06E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2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73F0B-0630-5290-FB97-0413F6416E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DDEA2E-70CE-FD7A-D191-5226DAFA2A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D3975-C750-E68C-6FE0-6C99FE52C5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6" y="921501"/>
            <a:ext cx="2692400" cy="939801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FA8B08-2944-E187-F8C6-EADEA6305294}"/>
              </a:ext>
            </a:extLst>
          </p:cNvPr>
          <p:cNvCxnSpPr>
            <a:cxnSpLocks/>
          </p:cNvCxnSpPr>
          <p:nvPr/>
        </p:nvCxnSpPr>
        <p:spPr>
          <a:xfrm>
            <a:off x="728254" y="6230984"/>
            <a:ext cx="107354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DBDCCD-0692-568D-016A-DDE2324FCFF5}"/>
              </a:ext>
            </a:extLst>
          </p:cNvPr>
          <p:cNvSpPr txBox="1"/>
          <p:nvPr/>
        </p:nvSpPr>
        <p:spPr>
          <a:xfrm>
            <a:off x="1247776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E762F-9326-2D2C-BDDD-7EA473047069}"/>
              </a:ext>
            </a:extLst>
          </p:cNvPr>
          <p:cNvSpPr txBox="1"/>
          <p:nvPr/>
        </p:nvSpPr>
        <p:spPr>
          <a:xfrm>
            <a:off x="4889499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5C2CF-DBC6-CD65-88CF-EE081CAC5E16}"/>
              </a:ext>
            </a:extLst>
          </p:cNvPr>
          <p:cNvSpPr txBox="1"/>
          <p:nvPr/>
        </p:nvSpPr>
        <p:spPr>
          <a:xfrm>
            <a:off x="1247776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511B6-8F65-412F-1A2D-6C9EE2CDC7C4}"/>
              </a:ext>
            </a:extLst>
          </p:cNvPr>
          <p:cNvSpPr txBox="1"/>
          <p:nvPr/>
        </p:nvSpPr>
        <p:spPr>
          <a:xfrm>
            <a:off x="8766174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5FD64-1091-F5BA-0567-A9D7DD097449}"/>
              </a:ext>
            </a:extLst>
          </p:cNvPr>
          <p:cNvSpPr txBox="1"/>
          <p:nvPr/>
        </p:nvSpPr>
        <p:spPr>
          <a:xfrm>
            <a:off x="4889499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9219B-18B8-7E62-A0E2-5B1B2BA575AF}"/>
              </a:ext>
            </a:extLst>
          </p:cNvPr>
          <p:cNvSpPr txBox="1"/>
          <p:nvPr/>
        </p:nvSpPr>
        <p:spPr>
          <a:xfrm>
            <a:off x="8766174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057FB-C7FA-DDFE-730E-CDFE8B2E568B}"/>
              </a:ext>
            </a:extLst>
          </p:cNvPr>
          <p:cNvSpPr txBox="1"/>
          <p:nvPr/>
        </p:nvSpPr>
        <p:spPr>
          <a:xfrm>
            <a:off x="1247776" y="30704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57CFF-E7B1-C2E5-73F8-A81F0D626829}"/>
              </a:ext>
            </a:extLst>
          </p:cNvPr>
          <p:cNvSpPr txBox="1"/>
          <p:nvPr/>
        </p:nvSpPr>
        <p:spPr>
          <a:xfrm>
            <a:off x="4889499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01B46-A1D0-9199-191B-5F8716F314AF}"/>
              </a:ext>
            </a:extLst>
          </p:cNvPr>
          <p:cNvSpPr txBox="1"/>
          <p:nvPr/>
        </p:nvSpPr>
        <p:spPr>
          <a:xfrm>
            <a:off x="8766173" y="305869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CD60F-F5C5-EDAD-865A-0A7B6106673C}"/>
              </a:ext>
            </a:extLst>
          </p:cNvPr>
          <p:cNvSpPr txBox="1"/>
          <p:nvPr/>
        </p:nvSpPr>
        <p:spPr>
          <a:xfrm>
            <a:off x="1247776" y="48103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C7D10-C96C-4FFC-20F5-113996B81FCB}"/>
              </a:ext>
            </a:extLst>
          </p:cNvPr>
          <p:cNvSpPr txBox="1"/>
          <p:nvPr/>
        </p:nvSpPr>
        <p:spPr>
          <a:xfrm>
            <a:off x="8766174" y="47985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및 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6353-E5A4-8EEC-1564-96A0D3A88590}"/>
              </a:ext>
            </a:extLst>
          </p:cNvPr>
          <p:cNvSpPr txBox="1"/>
          <p:nvPr/>
        </p:nvSpPr>
        <p:spPr>
          <a:xfrm>
            <a:off x="4889499" y="4798596"/>
            <a:ext cx="20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1E463-8706-927A-E16F-C5D251848558}"/>
              </a:ext>
            </a:extLst>
          </p:cNvPr>
          <p:cNvSpPr txBox="1"/>
          <p:nvPr/>
        </p:nvSpPr>
        <p:spPr>
          <a:xfrm>
            <a:off x="1247777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76BB6-00BA-3E66-849B-26B5E0BF6C24}"/>
              </a:ext>
            </a:extLst>
          </p:cNvPr>
          <p:cNvSpPr txBox="1"/>
          <p:nvPr/>
        </p:nvSpPr>
        <p:spPr>
          <a:xfrm>
            <a:off x="4889500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7A540C-9E9C-5EF3-E5FB-4E1CDFB69CF9}"/>
              </a:ext>
            </a:extLst>
          </p:cNvPr>
          <p:cNvSpPr txBox="1"/>
          <p:nvPr/>
        </p:nvSpPr>
        <p:spPr>
          <a:xfrm>
            <a:off x="1247777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05179-1348-0895-9B0F-C2246FFBF861}"/>
              </a:ext>
            </a:extLst>
          </p:cNvPr>
          <p:cNvSpPr txBox="1"/>
          <p:nvPr/>
        </p:nvSpPr>
        <p:spPr>
          <a:xfrm>
            <a:off x="4889500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EED491-494E-2768-980A-56D5B6B67706}"/>
              </a:ext>
            </a:extLst>
          </p:cNvPr>
          <p:cNvSpPr txBox="1"/>
          <p:nvPr/>
        </p:nvSpPr>
        <p:spPr>
          <a:xfrm>
            <a:off x="8766175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03DE7-CE01-EBF1-50B7-8E66330708AF}"/>
              </a:ext>
            </a:extLst>
          </p:cNvPr>
          <p:cNvSpPr txBox="1"/>
          <p:nvPr/>
        </p:nvSpPr>
        <p:spPr>
          <a:xfrm>
            <a:off x="1247777" y="307042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84A11-793B-9135-070B-9D29A53D8BA7}"/>
              </a:ext>
            </a:extLst>
          </p:cNvPr>
          <p:cNvSpPr txBox="1"/>
          <p:nvPr/>
        </p:nvSpPr>
        <p:spPr>
          <a:xfrm>
            <a:off x="4889500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BA58D-D67D-B846-A2B2-D59AA9FC066D}"/>
              </a:ext>
            </a:extLst>
          </p:cNvPr>
          <p:cNvSpPr txBox="1"/>
          <p:nvPr/>
        </p:nvSpPr>
        <p:spPr>
          <a:xfrm>
            <a:off x="8766174" y="305869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395861-C36E-3C43-5469-4E08864E0688}"/>
              </a:ext>
            </a:extLst>
          </p:cNvPr>
          <p:cNvSpPr txBox="1"/>
          <p:nvPr/>
        </p:nvSpPr>
        <p:spPr>
          <a:xfrm>
            <a:off x="8766175" y="47985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및 회고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3A5A7-0332-F4BA-14A5-9E973D45F1B0}"/>
              </a:ext>
            </a:extLst>
          </p:cNvPr>
          <p:cNvSpPr txBox="1"/>
          <p:nvPr/>
        </p:nvSpPr>
        <p:spPr>
          <a:xfrm>
            <a:off x="4889500" y="4798596"/>
            <a:ext cx="20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</a:p>
        </p:txBody>
      </p:sp>
    </p:spTree>
    <p:extLst>
      <p:ext uri="{BB962C8B-B14F-4D97-AF65-F5344CB8AC3E}">
        <p14:creationId xmlns:p14="http://schemas.microsoft.com/office/powerpoint/2010/main" val="192439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W&amp;B </a:t>
            </a:r>
            <a:r>
              <a:rPr lang="ko-KR" altLang="en-US" dirty="0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B14E0-3804-010C-1E87-7C5043D62ED2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C7FA50-80AB-1863-62DF-CF6BBCF7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3" y="1484313"/>
            <a:ext cx="11121174" cy="45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6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62143BA-EA8A-3252-6A9C-F6196380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W&amp;B </a:t>
            </a:r>
            <a:r>
              <a:rPr lang="ko-KR" altLang="en-US" dirty="0"/>
              <a:t>적용 및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1DF04D-FB72-0BEA-CA02-6A2C61B8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53676"/>
            <a:ext cx="10201275" cy="476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51885-5E44-6417-7673-9974E59D0943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3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W&amp;B </a:t>
            </a:r>
            <a:r>
              <a:rPr lang="ko-KR" altLang="en-US" dirty="0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FE1A33-4368-DEDB-3659-D0609357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484313"/>
            <a:ext cx="10153650" cy="464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6D00C-C2B0-E293-0FFD-D4E3E25806AF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DeepLabV3 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95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회고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279400" y="2282825"/>
            <a:ext cx="7297420" cy="4575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/>
              <a:t>    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데이터로더 객체의 </a:t>
            </a:r>
            <a:r>
              <a:rPr lang="ko-KR" altLang="en-US" b="1"/>
              <a:t>훈련속도</a:t>
            </a:r>
            <a:r>
              <a:rPr lang="en-US" altLang="ko-KR" b="1"/>
              <a:t> </a:t>
            </a:r>
            <a:r>
              <a:rPr lang="en-US" b="1"/>
              <a:t>비교</a:t>
            </a:r>
            <a:r>
              <a:rPr lang="en-US"/>
              <a:t>:</a:t>
            </a:r>
          </a:p>
          <a:p>
            <a:r>
              <a:rPr lang="en-US"/>
              <a:t>  </a:t>
            </a:r>
            <a:endParaRPr lang="en-US" altLang="ko-KR"/>
          </a:p>
          <a:p>
            <a:r>
              <a:rPr lang="en-US"/>
              <a:t>DatasetV2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9s &gt; tf.keras.utils.Sequence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110s </a:t>
            </a:r>
          </a:p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017510" y="1503680"/>
            <a:ext cx="11913235" cy="4186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>
                <a:sym typeface="+mn-ea"/>
              </a:rPr>
              <a:t>- </a:t>
            </a:r>
            <a:r>
              <a:rPr lang="en-US" b="1">
                <a:sym typeface="+mn-ea"/>
              </a:rPr>
              <a:t>데이터로더</a:t>
            </a:r>
            <a:r>
              <a:rPr lang="ko-KR" altLang="en-US" b="1">
                <a:sym typeface="+mn-ea"/>
              </a:rPr>
              <a:t>의</a:t>
            </a:r>
            <a:r>
              <a:rPr lang="en-US" altLang="ko-KR" b="1">
                <a:sym typeface="+mn-ea"/>
              </a:rPr>
              <a:t> </a:t>
            </a:r>
            <a:r>
              <a:rPr lang="ko-KR" altLang="en-US" b="1">
                <a:sym typeface="+mn-ea"/>
              </a:rPr>
              <a:t>차이</a:t>
            </a:r>
            <a:endParaRPr lang="en-US"/>
          </a:p>
          <a:p>
            <a:endParaRPr lang="en-US"/>
          </a:p>
          <a:p>
            <a:r>
              <a:rPr lang="en-US"/>
              <a:t> tf.keras.utils.Sequence</a:t>
            </a:r>
          </a:p>
          <a:p>
            <a:endParaRPr lang="en-US"/>
          </a:p>
          <a:p>
            <a:r>
              <a:rPr lang="en-US"/>
              <a:t>1. 멀티스레딩/멀티프로세싱 지원</a:t>
            </a:r>
          </a:p>
          <a:p>
            <a:r>
              <a:rPr lang="en-US"/>
              <a:t>2. 온디맨드 데이터 처리</a:t>
            </a:r>
          </a:p>
          <a:p>
            <a:r>
              <a:rPr lang="en-US"/>
              <a:t>3. 커스텀 데이터 처리</a:t>
            </a:r>
          </a:p>
          <a:p>
            <a:endParaRPr lang="en-US"/>
          </a:p>
          <a:p>
            <a:r>
              <a:rPr lang="en-US"/>
              <a:t> tf.data.Dataset</a:t>
            </a:r>
          </a:p>
          <a:p>
            <a:endParaRPr lang="en-US"/>
          </a:p>
          <a:p>
            <a:r>
              <a:rPr lang="en-US"/>
              <a:t>1. 고성능 파이프라인</a:t>
            </a:r>
          </a:p>
          <a:p>
            <a:r>
              <a:rPr lang="en-US"/>
              <a:t>2. 캐싱 및 프리페칭</a:t>
            </a:r>
          </a:p>
          <a:p>
            <a:r>
              <a:rPr lang="en-US"/>
              <a:t>3. 자동 최적화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회고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398780" y="1966595"/>
            <a:ext cx="10701020" cy="3753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ym typeface="+mn-ea"/>
              </a:rPr>
              <a:t>- </a:t>
            </a:r>
            <a:r>
              <a:rPr lang="en-US" sz="2000" b="1" dirty="0" err="1">
                <a:sym typeface="+mn-ea"/>
              </a:rPr>
              <a:t>훈련</a:t>
            </a:r>
            <a:r>
              <a:rPr lang="en-US" dirty="0">
                <a:sym typeface="+mn-ea"/>
              </a:rPr>
              <a:t>:</a:t>
            </a:r>
            <a:endParaRPr lang="en-US" dirty="0"/>
          </a:p>
          <a:p>
            <a:r>
              <a:rPr lang="en-US" dirty="0">
                <a:sym typeface="+mn-ea"/>
              </a:rPr>
              <a:t>    - </a:t>
            </a:r>
            <a:r>
              <a:rPr lang="en-US" b="1" dirty="0" err="1">
                <a:sym typeface="+mn-ea"/>
              </a:rPr>
              <a:t>설정</a:t>
            </a:r>
            <a:r>
              <a:rPr lang="en-US" dirty="0">
                <a:sym typeface="+mn-ea"/>
              </a:rPr>
              <a:t>: </a:t>
            </a:r>
            <a:r>
              <a:rPr lang="en-US" dirty="0" err="1">
                <a:sym typeface="+mn-ea"/>
              </a:rPr>
              <a:t>세멘틱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세그멘테이션을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정수형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마스크로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학습을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사용하고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원핫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인코딩을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하는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것이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아니기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때문에</a:t>
            </a:r>
            <a:r>
              <a:rPr lang="en-US" dirty="0">
                <a:sym typeface="+mn-ea"/>
              </a:rPr>
              <a:t>  </a:t>
            </a:r>
            <a:r>
              <a:rPr lang="en-US" dirty="0" err="1">
                <a:sym typeface="+mn-ea"/>
              </a:rPr>
              <a:t>sparse_categorical_crossentropy를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사용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했고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logits을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손실함수에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사용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하기위해</a:t>
            </a:r>
            <a:r>
              <a:rPr lang="en-US" dirty="0">
                <a:sym typeface="+mn-ea"/>
              </a:rPr>
              <a:t> , </a:t>
            </a:r>
            <a:r>
              <a:rPr lang="en-US" dirty="0" err="1">
                <a:sym typeface="+mn-ea"/>
              </a:rPr>
              <a:t>손실함수의</a:t>
            </a:r>
            <a:r>
              <a:rPr lang="en-US" dirty="0">
                <a:sym typeface="+mn-ea"/>
              </a:rPr>
              <a:t> logit </a:t>
            </a:r>
            <a:r>
              <a:rPr lang="en-US" dirty="0" err="1">
                <a:sym typeface="+mn-ea"/>
              </a:rPr>
              <a:t>사용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옵션을</a:t>
            </a:r>
            <a:r>
              <a:rPr lang="en-US" dirty="0">
                <a:sym typeface="+mn-ea"/>
              </a:rPr>
              <a:t> True 로 </a:t>
            </a:r>
            <a:r>
              <a:rPr lang="en-US" dirty="0" err="1">
                <a:sym typeface="+mn-ea"/>
              </a:rPr>
              <a:t>설정하고</a:t>
            </a:r>
            <a:r>
              <a:rPr lang="en-US" dirty="0">
                <a:sym typeface="+mn-ea"/>
              </a:rPr>
              <a:t> , </a:t>
            </a:r>
            <a:r>
              <a:rPr lang="en-US" dirty="0" err="1">
                <a:sym typeface="+mn-ea"/>
              </a:rPr>
              <a:t>모델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아웃풋의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마지막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레이어에는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활성화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함수를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적용하지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않았고</a:t>
            </a:r>
            <a:r>
              <a:rPr lang="en-US" dirty="0">
                <a:sym typeface="+mn-ea"/>
              </a:rPr>
              <a:t> 22개 (20개의 </a:t>
            </a:r>
            <a:r>
              <a:rPr lang="en-US" dirty="0" err="1">
                <a:sym typeface="+mn-ea"/>
              </a:rPr>
              <a:t>클래스와</a:t>
            </a:r>
            <a:r>
              <a:rPr lang="en-US" dirty="0">
                <a:sym typeface="+mn-ea"/>
              </a:rPr>
              <a:t> 1개의 </a:t>
            </a:r>
            <a:r>
              <a:rPr lang="en-US" dirty="0" err="1">
                <a:sym typeface="+mn-ea"/>
              </a:rPr>
              <a:t>배경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그리고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테두리</a:t>
            </a:r>
            <a:r>
              <a:rPr lang="en-US" dirty="0">
                <a:sym typeface="+mn-ea"/>
              </a:rPr>
              <a:t> 1개)의 </a:t>
            </a:r>
            <a:r>
              <a:rPr lang="en-US" dirty="0" err="1">
                <a:sym typeface="+mn-ea"/>
              </a:rPr>
              <a:t>클래스에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대해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학습을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시켜야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했기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때문에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아웃풋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채널을</a:t>
            </a:r>
            <a:r>
              <a:rPr lang="en-US" dirty="0">
                <a:sym typeface="+mn-ea"/>
              </a:rPr>
              <a:t> 22개로 </a:t>
            </a:r>
            <a:r>
              <a:rPr lang="en-US" dirty="0" err="1">
                <a:sym typeface="+mn-ea"/>
              </a:rPr>
              <a:t>설정을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했다</a:t>
            </a:r>
            <a:r>
              <a:rPr lang="en-US" dirty="0">
                <a:sym typeface="+mn-ea"/>
              </a:rPr>
              <a:t>. </a:t>
            </a:r>
            <a:endParaRPr lang="en-US" dirty="0"/>
          </a:p>
          <a:p>
            <a:endParaRPr lang="en-US" dirty="0"/>
          </a:p>
          <a:p>
            <a:r>
              <a:rPr lang="en-US" dirty="0">
                <a:sym typeface="+mn-ea"/>
              </a:rPr>
              <a:t>- </a:t>
            </a:r>
            <a:r>
              <a:rPr lang="en-US" sz="2000" b="1" dirty="0">
                <a:sym typeface="+mn-ea"/>
              </a:rPr>
              <a:t>Grad-CAM</a:t>
            </a:r>
            <a:r>
              <a:rPr lang="en-US" dirty="0">
                <a:sym typeface="+mn-ea"/>
              </a:rPr>
              <a:t>: </a:t>
            </a:r>
            <a:r>
              <a:rPr lang="en-US" dirty="0" err="1">
                <a:sym typeface="+mn-ea"/>
              </a:rPr>
              <a:t>CAM을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통해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마지막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레이어의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활성도를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확인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하였습니다</a:t>
            </a:r>
            <a:r>
              <a:rPr lang="en-US" dirty="0">
                <a:sym typeface="+mn-ea"/>
              </a:rPr>
              <a:t>. </a:t>
            </a:r>
            <a:r>
              <a:rPr lang="en-US" dirty="0" err="1">
                <a:sym typeface="+mn-ea"/>
              </a:rPr>
              <a:t>다중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분류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문제여서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인지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손실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함수로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미분을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계산하여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가중치를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채널별로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누적시켜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이미지를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처음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확인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했을때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배경에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대한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학습이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높아서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그런지</a:t>
            </a:r>
            <a:r>
              <a:rPr lang="en-US" dirty="0">
                <a:sym typeface="+mn-ea"/>
              </a:rPr>
              <a:t> 20개의 </a:t>
            </a:r>
            <a:r>
              <a:rPr lang="en-US" dirty="0" err="1">
                <a:sym typeface="+mn-ea"/>
              </a:rPr>
              <a:t>클래스에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대해서는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낮은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활성도를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보여서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배경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차원을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제외한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활성화도를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확인했고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생각했던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결과가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나온것을</a:t>
            </a:r>
            <a:r>
              <a:rPr lang="en-US" dirty="0">
                <a:sym typeface="+mn-ea"/>
              </a:rPr>
              <a:t> 알 수 </a:t>
            </a:r>
            <a:r>
              <a:rPr lang="en-US" dirty="0" err="1">
                <a:sym typeface="+mn-ea"/>
              </a:rPr>
              <a:t>있었다</a:t>
            </a:r>
            <a:r>
              <a:rPr lang="en-US" dirty="0">
                <a:sym typeface="+mn-ea"/>
              </a:rPr>
              <a:t>. CAM 을 </a:t>
            </a:r>
            <a:r>
              <a:rPr lang="en-US" dirty="0" err="1">
                <a:sym typeface="+mn-ea"/>
              </a:rPr>
              <a:t>통해</a:t>
            </a:r>
            <a:r>
              <a:rPr lang="en-US" dirty="0">
                <a:sym typeface="+mn-ea"/>
              </a:rPr>
              <a:t> Deeplabv3+ 와 </a:t>
            </a:r>
            <a:r>
              <a:rPr lang="en-US" dirty="0" err="1">
                <a:sym typeface="+mn-ea"/>
              </a:rPr>
              <a:t>모바일넷을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백본으로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사용하는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Unet을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비교했을때</a:t>
            </a:r>
            <a:r>
              <a:rPr lang="en-US" dirty="0">
                <a:sym typeface="+mn-ea"/>
              </a:rPr>
              <a:t> deeplabv3+ 의 </a:t>
            </a:r>
            <a:r>
              <a:rPr lang="en-US" dirty="0" err="1">
                <a:sym typeface="+mn-ea"/>
              </a:rPr>
              <a:t>아키텍쳐가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뛰어나다는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결론을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도출할수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있었다</a:t>
            </a:r>
            <a:r>
              <a:rPr lang="en-US" dirty="0"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Refernce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BFA64-9906-C516-7625-90EF2D81F6A9}"/>
              </a:ext>
            </a:extLst>
          </p:cNvPr>
          <p:cNvSpPr txBox="1"/>
          <p:nvPr/>
        </p:nvSpPr>
        <p:spPr>
          <a:xfrm>
            <a:off x="371475" y="1412272"/>
            <a:ext cx="6103856" cy="258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b="0" i="0" u="none" strike="noStrike" dirty="0" err="1">
                <a:effectLst/>
                <a:hlinkClick r:id="rId2"/>
              </a:rPr>
              <a:t>그래디언트</a:t>
            </a:r>
            <a:r>
              <a:rPr lang="ko-KR" altLang="en-US" sz="1400" b="0" i="0" u="none" strike="noStrike" dirty="0">
                <a:effectLst/>
                <a:hlinkClick r:id="rId2"/>
              </a:rPr>
              <a:t> 및 자동 미분 소개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3"/>
              </a:rPr>
              <a:t>Class Activation Maps for Semantic Segmentation</a:t>
            </a:r>
            <a:endParaRPr lang="en-US" altLang="ko-KR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 err="1">
                <a:effectLst/>
                <a:hlinkClick r:id="rId4"/>
              </a:rPr>
              <a:t>wandb</a:t>
            </a:r>
            <a:r>
              <a:rPr lang="en-US" altLang="ko-KR" sz="1400" b="0" i="0" u="none" strike="noStrike" dirty="0">
                <a:effectLst/>
                <a:hlinkClick r:id="rId4"/>
              </a:rPr>
              <a:t> </a:t>
            </a:r>
            <a:r>
              <a:rPr lang="ko-KR" altLang="en-US" sz="1400" b="0" i="0" u="none" strike="noStrike" dirty="0">
                <a:effectLst/>
                <a:hlinkClick r:id="rId4"/>
              </a:rPr>
              <a:t>사용법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5"/>
              </a:rPr>
              <a:t>deeplabv3+ </a:t>
            </a:r>
            <a:r>
              <a:rPr lang="ko-KR" altLang="en-US" sz="1400" b="0" i="0" u="none" strike="noStrike" dirty="0">
                <a:effectLst/>
                <a:hlinkClick r:id="rId5"/>
              </a:rPr>
              <a:t>구조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b="0" i="0" u="none" strike="noStrike" dirty="0" err="1">
                <a:effectLst/>
                <a:hlinkClick r:id="rId6"/>
              </a:rPr>
              <a:t>시멘틱</a:t>
            </a:r>
            <a:r>
              <a:rPr lang="ko-KR" altLang="en-US" sz="1400" b="0" i="0" u="none" strike="noStrike" dirty="0">
                <a:effectLst/>
                <a:hlinkClick r:id="rId6"/>
              </a:rPr>
              <a:t> </a:t>
            </a:r>
            <a:r>
              <a:rPr lang="ko-KR" altLang="en-US" sz="1400" b="0" i="0" u="none" strike="noStrike" dirty="0" err="1">
                <a:effectLst/>
                <a:hlinkClick r:id="rId6"/>
              </a:rPr>
              <a:t>세그멘테이션</a:t>
            </a:r>
            <a:r>
              <a:rPr lang="ko-KR" altLang="en-US" sz="1400" b="0" i="0" u="none" strike="noStrike" dirty="0">
                <a:effectLst/>
                <a:hlinkClick r:id="rId6"/>
              </a:rPr>
              <a:t> 방법</a:t>
            </a:r>
            <a:endParaRPr lang="ko-KR" altLang="en-US" sz="1400" b="0" i="0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7"/>
              </a:rPr>
              <a:t>Grad-CAM </a:t>
            </a:r>
            <a:r>
              <a:rPr lang="en-US" altLang="ko-KR" sz="1400" b="0" i="0" u="none" strike="noStrike" dirty="0" err="1">
                <a:effectLst/>
                <a:hlinkClick r:id="rId7"/>
              </a:rPr>
              <a:t>keras</a:t>
            </a:r>
            <a:endParaRPr lang="en-US" altLang="ko-KR" sz="1400" b="0" i="0" u="none" strike="noStrike" dirty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dirty="0">
                <a:effectLst/>
                <a:hlinkClick r:id="rId8"/>
              </a:rPr>
              <a:t>DeepLabV3+ </a:t>
            </a:r>
            <a:r>
              <a:rPr lang="ko-KR" altLang="en-US" sz="1400" b="0" i="0" u="none" strike="noStrike" dirty="0">
                <a:effectLst/>
                <a:hlinkClick r:id="rId8"/>
              </a:rPr>
              <a:t>논문 리뷰</a:t>
            </a:r>
            <a:br>
              <a:rPr lang="en-US" altLang="ko-KR" sz="1400" b="0" i="0" u="none" strike="noStrike" dirty="0">
                <a:effectLst/>
              </a:rPr>
            </a:br>
            <a:r>
              <a:rPr lang="en-US" altLang="ko-KR" sz="1400" dirty="0">
                <a:hlinkClick r:id="rId9"/>
              </a:rPr>
              <a:t>Pascal</a:t>
            </a:r>
            <a:r>
              <a:rPr lang="ko-KR" altLang="en-US" sz="1400" dirty="0">
                <a:hlinkClick r:id="rId9"/>
              </a:rPr>
              <a:t> </a:t>
            </a:r>
            <a:r>
              <a:rPr lang="en-US" altLang="ko-KR" sz="1400" dirty="0">
                <a:hlinkClick r:id="rId9"/>
              </a:rPr>
              <a:t>VOC</a:t>
            </a:r>
            <a:r>
              <a:rPr lang="ko-KR" altLang="en-US" sz="1400" dirty="0">
                <a:hlinkClick r:id="rId9"/>
              </a:rPr>
              <a:t> </a:t>
            </a:r>
            <a:r>
              <a:rPr lang="en-US" altLang="ko-KR" sz="1400" dirty="0">
                <a:hlinkClick r:id="rId9"/>
              </a:rPr>
              <a:t>2012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Lato" panose="020F0502020204030204" pitchFamily="34" charset="0"/>
                <a:hlinkClick r:id="rId10"/>
              </a:rPr>
              <a:t>Semantic Segmentation on PASCAL VOC 2012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Lato" panose="020F0502020204030204" pitchFamily="34" charset="0"/>
                <a:hlinkClick r:id="rId10"/>
              </a:rPr>
              <a:t>val</a:t>
            </a:r>
            <a:endParaRPr lang="en-US" altLang="ko-KR" sz="1400" b="0" i="0" dirty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5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66BCC-DB03-3B53-ED79-FA635E248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317" y="2105456"/>
            <a:ext cx="6895365" cy="2647088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4384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2056" name="Picture 8" descr="Github] 기술 배지 등록하는 법">
            <a:extLst>
              <a:ext uri="{FF2B5EF4-FFF2-40B4-BE49-F238E27FC236}">
                <a16:creationId xmlns:a16="http://schemas.microsoft.com/office/drawing/2014/main" id="{41DE8169-27CC-1AFC-A8E9-F18D0A9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0" b="23335"/>
          <a:stretch/>
        </p:blipFill>
        <p:spPr bwMode="auto">
          <a:xfrm>
            <a:off x="1526229" y="3159000"/>
            <a:ext cx="188372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B6497-0C6F-A2EB-5B08-01817BE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449388"/>
            <a:ext cx="7092950" cy="46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5" name="Picture 10" descr="Sooftware ML - wandb (Weight &amp; Bias)">
            <a:extLst>
              <a:ext uri="{FF2B5EF4-FFF2-40B4-BE49-F238E27FC236}">
                <a16:creationId xmlns:a16="http://schemas.microsoft.com/office/drawing/2014/main" id="{0F96CDEB-F951-6C76-9A9A-D35B9D0B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1" y="3159000"/>
            <a:ext cx="367325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3DDCD0-C618-24F3-6632-87BEAB04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 dirty="0"/>
              <a:t>AIFFEL </a:t>
            </a:r>
            <a:r>
              <a:rPr lang="en-US" altLang="ko-KR" dirty="0" err="1"/>
              <a:t>SmileMaker</a:t>
            </a:r>
            <a:endParaRPr lang="ko-KR" altLang="en-US" dirty="0"/>
          </a:p>
        </p:txBody>
      </p:sp>
      <p:pic>
        <p:nvPicPr>
          <p:cNvPr id="6" name="Picture 6" descr="Jira가 뭐야? 대단한 툴이지">
            <a:extLst>
              <a:ext uri="{FF2B5EF4-FFF2-40B4-BE49-F238E27FC236}">
                <a16:creationId xmlns:a16="http://schemas.microsoft.com/office/drawing/2014/main" id="{733F7FC6-A71D-2E5D-6B01-D31625F50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3800"/>
          <a:stretch/>
        </p:blipFill>
        <p:spPr bwMode="auto">
          <a:xfrm>
            <a:off x="593889" y="3121292"/>
            <a:ext cx="384640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E73A2-83D9-5774-D46F-300A0A39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E5D98-C0A1-390B-AC3D-4EF6BF18ACB9}"/>
              </a:ext>
            </a:extLst>
          </p:cNvPr>
          <p:cNvSpPr txBox="1"/>
          <p:nvPr/>
        </p:nvSpPr>
        <p:spPr>
          <a:xfrm>
            <a:off x="371475" y="14843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 dirty="0">
              <a:solidFill>
                <a:srgbClr val="152544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ED4E7-D297-AB7A-2319-10C3187B6880}"/>
              </a:ext>
            </a:extLst>
          </p:cNvPr>
          <p:cNvSpPr txBox="1"/>
          <p:nvPr/>
        </p:nvSpPr>
        <p:spPr>
          <a:xfrm>
            <a:off x="371475" y="3059668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52544"/>
                </a:solidFill>
                <a:effectLst/>
              </a:rPr>
              <a:t>2.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dirty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1396E-8F14-89AA-FEC9-5381B50325FD}"/>
              </a:ext>
            </a:extLst>
          </p:cNvPr>
          <p:cNvSpPr txBox="1"/>
          <p:nvPr/>
        </p:nvSpPr>
        <p:spPr>
          <a:xfrm>
            <a:off x="371475" y="4584495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52544"/>
                </a:solidFill>
              </a:rPr>
              <a:t>3</a:t>
            </a:r>
            <a:r>
              <a:rPr lang="en-US" altLang="ko-KR" b="1" i="0" dirty="0">
                <a:solidFill>
                  <a:srgbClr val="152544"/>
                </a:solidFill>
                <a:effectLst/>
              </a:rPr>
              <a:t>. DeepLabV3 +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B7023-51F3-1E26-50D6-01CD58953737}"/>
              </a:ext>
            </a:extLst>
          </p:cNvPr>
          <p:cNvSpPr txBox="1"/>
          <p:nvPr/>
        </p:nvSpPr>
        <p:spPr>
          <a:xfrm>
            <a:off x="371475" y="1853645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적은 파라미터로 </a:t>
            </a:r>
            <a:r>
              <a:rPr lang="en-US" altLang="ko-KR" dirty="0" err="1"/>
              <a:t>imagenet</a:t>
            </a:r>
            <a:r>
              <a:rPr lang="ko-KR" altLang="en-US" dirty="0"/>
              <a:t>에서 적은 파라미터로 우수한 성능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19E4A-C506-FC60-99DF-DAAB6AD2F379}"/>
              </a:ext>
            </a:extLst>
          </p:cNvPr>
          <p:cNvSpPr txBox="1"/>
          <p:nvPr/>
        </p:nvSpPr>
        <p:spPr>
          <a:xfrm>
            <a:off x="371475" y="3429000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마찬가지로 경량화 된 모델로 </a:t>
            </a:r>
            <a:r>
              <a:rPr lang="en-US" altLang="ko-KR" dirty="0" err="1"/>
              <a:t>Unet</a:t>
            </a:r>
            <a:r>
              <a:rPr lang="ko-KR" altLang="en-US" dirty="0"/>
              <a:t>의 </a:t>
            </a:r>
            <a:r>
              <a:rPr lang="en-US" altLang="ko-KR" dirty="0"/>
              <a:t>backbone</a:t>
            </a:r>
            <a:r>
              <a:rPr lang="ko-KR" altLang="en-US" dirty="0"/>
              <a:t>으로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612A4-153F-0880-1905-E27CC835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4953827"/>
            <a:ext cx="967875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76AE61-E991-A8F8-EA89-70994992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1" y="4647660"/>
            <a:ext cx="5525271" cy="112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D01832-879A-073E-DA80-E75ED44D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505647"/>
            <a:ext cx="7382905" cy="29055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50CB52-3409-B080-32B5-F6FED887322E}"/>
              </a:ext>
            </a:extLst>
          </p:cNvPr>
          <p:cNvGrpSpPr/>
          <p:nvPr/>
        </p:nvGrpSpPr>
        <p:grpSpPr>
          <a:xfrm>
            <a:off x="8264686" y="2155427"/>
            <a:ext cx="3308028" cy="3456292"/>
            <a:chOff x="7930918" y="1793457"/>
            <a:chExt cx="2991267" cy="29722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33164-2BF2-CF02-E51D-59B41020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18" y="1793457"/>
              <a:ext cx="1648055" cy="29722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409964-8FF5-2A6F-A0FB-85C48B19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973" y="1793457"/>
              <a:ext cx="1343212" cy="270547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26A5BC-94AA-FDBE-1E7D-CDE925403724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사전 데이터셋 조사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74CC94-14F9-C48B-2A82-BEC190268217}"/>
              </a:ext>
            </a:extLst>
          </p:cNvPr>
          <p:cNvSpPr txBox="1"/>
          <p:nvPr/>
        </p:nvSpPr>
        <p:spPr>
          <a:xfrm>
            <a:off x="8940468" y="1786095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ictionary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689DC37-1017-C0FC-FECB-1BA1DD6E89F6}"/>
              </a:ext>
            </a:extLst>
          </p:cNvPr>
          <p:cNvSpPr/>
          <p:nvPr/>
        </p:nvSpPr>
        <p:spPr>
          <a:xfrm>
            <a:off x="7719145" y="3468067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0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EC60BC-6044-58A5-EE31-09A81F07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5" y="2043929"/>
            <a:ext cx="2935882" cy="3465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54B84-27CC-0097-3AFC-852521A051CA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데이터셋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860A3-6F8A-988A-F3C7-A7E7147D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2" y="2595496"/>
            <a:ext cx="777348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44FBFB-47EF-35BA-EB80-797AE9C6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903481"/>
            <a:ext cx="5724525" cy="1051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C2E88A-77EC-97EC-300D-737B9D4336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04" y="1449338"/>
            <a:ext cx="4680000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AFBE8-41A7-EB65-9ED1-2242A2049B9E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Mask</a:t>
            </a:r>
            <a:r>
              <a:rPr lang="ko-KR" altLang="en-US" dirty="0"/>
              <a:t> 이미지에서 </a:t>
            </a:r>
            <a:r>
              <a:rPr lang="en-US" altLang="ko-KR" dirty="0"/>
              <a:t>Class </a:t>
            </a:r>
            <a:r>
              <a:rPr lang="ko-KR" altLang="en-US" dirty="0"/>
              <a:t>색상 추출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3B9EFBF-1C44-2ACA-A3A9-98A67C97F01D}"/>
              </a:ext>
            </a:extLst>
          </p:cNvPr>
          <p:cNvSpPr/>
          <p:nvPr/>
        </p:nvSpPr>
        <p:spPr>
          <a:xfrm>
            <a:off x="6096000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1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601</Words>
  <Application>Microsoft Office PowerPoint</Application>
  <PresentationFormat>와이드스크린</PresentationFormat>
  <Paragraphs>148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-apple-system</vt:lpstr>
      <vt:lpstr>KoPubWorld돋움체 Bold</vt:lpstr>
      <vt:lpstr>KoPubWorld돋움체 Medium</vt:lpstr>
      <vt:lpstr>YADK36TagGY 0</vt:lpstr>
      <vt:lpstr>맑은 고딕</vt:lpstr>
      <vt:lpstr>Arial</vt:lpstr>
      <vt:lpstr>Lato</vt:lpstr>
      <vt:lpstr>Office 테마</vt:lpstr>
      <vt:lpstr>Pascal-VOC Segmentation</vt:lpstr>
      <vt:lpstr>Content</vt:lpstr>
      <vt:lpstr>1. 개발환경 및 계획</vt:lpstr>
      <vt:lpstr>1. 개발환경 및 계획</vt:lpstr>
      <vt:lpstr>1. 개발환경 및 계획</vt:lpstr>
      <vt:lpstr>2. 사용한 모델</vt:lpstr>
      <vt:lpstr>3. 데이터 분석 및 전처리</vt:lpstr>
      <vt:lpstr>3. 데이터 분석 및 전처리</vt:lpstr>
      <vt:lpstr>3. 데이터 분석 및 전처리</vt:lpstr>
      <vt:lpstr>3. 데이터 분석 및 전처리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5. W&amp;B 적용 및 분석</vt:lpstr>
      <vt:lpstr>5. W&amp;B 적용 및 분석</vt:lpstr>
      <vt:lpstr>5. W&amp;B 적용 및 분석</vt:lpstr>
      <vt:lpstr>5. 회고</vt:lpstr>
      <vt:lpstr>5. 회고</vt:lpstr>
      <vt:lpstr>7. Refernce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승제 이</dc:creator>
  <cp:lastModifiedBy>승제 이</cp:lastModifiedBy>
  <cp:revision>57</cp:revision>
  <dcterms:created xsi:type="dcterms:W3CDTF">2024-01-11T18:06:52Z</dcterms:created>
  <dcterms:modified xsi:type="dcterms:W3CDTF">2024-01-12T01:41:12Z</dcterms:modified>
</cp:coreProperties>
</file>